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Inter Tight Medium"/>
      <p:regular r:id="rId24"/>
      <p:bold r:id="rId25"/>
      <p:italic r:id="rId26"/>
      <p:boldItalic r:id="rId27"/>
    </p:embeddedFont>
    <p:embeddedFont>
      <p:font typeface="Inter Tigh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3">
          <p15:clr>
            <a:srgbClr val="A4A3A4"/>
          </p15:clr>
        </p15:guide>
        <p15:guide id="2" pos="5541">
          <p15:clr>
            <a:srgbClr val="9AA0A6"/>
          </p15:clr>
        </p15:guide>
        <p15:guide id="3" pos="225">
          <p15:clr>
            <a:srgbClr val="9AA0A6"/>
          </p15:clr>
        </p15:guide>
        <p15:guide id="4" orient="horz" pos="287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3"/>
        <p:guide pos="5541"/>
        <p:guide pos="225"/>
        <p:guide pos="287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InterTightMedium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nterTightMedium-italic.fntdata"/><Relationship Id="rId25" Type="http://schemas.openxmlformats.org/officeDocument/2006/relationships/font" Target="fonts/InterTightMedium-bold.fntdata"/><Relationship Id="rId28" Type="http://schemas.openxmlformats.org/officeDocument/2006/relationships/font" Target="fonts/InterTight-regular.fntdata"/><Relationship Id="rId27" Type="http://schemas.openxmlformats.org/officeDocument/2006/relationships/font" Target="fonts/InterTight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terT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nterTight-boldItalic.fntdata"/><Relationship Id="rId30" Type="http://schemas.openxmlformats.org/officeDocument/2006/relationships/font" Target="fonts/InterTigh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d63d560f5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d63d560f5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ad4fa6cac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ad4fa6cac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add018e0f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add018e0f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ae05127584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ae05127584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ae05127584_4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ae05127584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ae05127584_4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ae05127584_4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ae05127584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ae05127584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ad7e69f3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ad7e69f3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ad4fa6cac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ad4fa6cac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13e1db46c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13e1db46c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eff449d6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eff449d6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Falar sobre as linguagens antigas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d67a00d1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d67a00d1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ad4fa6cac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ad4fa6cac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add018e0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add018e0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ad4fa6cac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ad4fa6cac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ad4fa6cac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ad4fa6cac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ad4fa6cac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ad4fa6cac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ad4fa6cac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ad4fa6cac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lo">
  <p:cSld name="Em Branco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29981" y="0"/>
            <a:ext cx="9204000" cy="5143500"/>
          </a:xfrm>
          <a:prstGeom prst="rect">
            <a:avLst/>
          </a:prstGeom>
          <a:solidFill>
            <a:srgbClr val="EFEFED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fismo 3">
  <p:cSld name="Em Branco copiar_1_1">
    <p:bg>
      <p:bgPr>
        <a:solidFill>
          <a:srgbClr val="3D1D3D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lo 1">
  <p:cSld name="Em Branco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/>
          <p:nvPr/>
        </p:nvSpPr>
        <p:spPr>
          <a:xfrm>
            <a:off x="-29981" y="0"/>
            <a:ext cx="9204000" cy="5143500"/>
          </a:xfrm>
          <a:prstGeom prst="rect">
            <a:avLst/>
          </a:prstGeom>
          <a:solidFill>
            <a:srgbClr val="EFEFED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lo 2">
  <p:cSld name="Em Branco_1_2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/>
          <p:nvPr/>
        </p:nvSpPr>
        <p:spPr>
          <a:xfrm>
            <a:off x="-29981" y="0"/>
            <a:ext cx="9204000" cy="5143500"/>
          </a:xfrm>
          <a:prstGeom prst="rect">
            <a:avLst/>
          </a:prstGeom>
          <a:solidFill>
            <a:srgbClr val="EFEFED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lo 3">
  <p:cSld name="Em Branco_1_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/>
          <p:nvPr/>
        </p:nvSpPr>
        <p:spPr>
          <a:xfrm>
            <a:off x="-29981" y="0"/>
            <a:ext cx="9204000" cy="5143500"/>
          </a:xfrm>
          <a:prstGeom prst="rect">
            <a:avLst/>
          </a:prstGeom>
          <a:solidFill>
            <a:srgbClr val="EFEFED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lo 4">
  <p:cSld name="Em Branco_1_4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/>
          <p:nvPr/>
        </p:nvSpPr>
        <p:spPr>
          <a:xfrm>
            <a:off x="-29981" y="0"/>
            <a:ext cx="9204000" cy="5143500"/>
          </a:xfrm>
          <a:prstGeom prst="rect">
            <a:avLst/>
          </a:prstGeom>
          <a:solidFill>
            <a:srgbClr val="EFEFED"/>
          </a:solidFill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>
  <p:cSld name="Em Branco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9"/>
          <p:cNvSpPr txBox="1"/>
          <p:nvPr>
            <p:ph idx="12" type="sldNum"/>
          </p:nvPr>
        </p:nvSpPr>
        <p:spPr>
          <a:xfrm>
            <a:off x="4500562" y="4905375"/>
            <a:ext cx="138300" cy="1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sp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TITLE_AND_BODY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0"/>
          <p:cNvSpPr txBox="1"/>
          <p:nvPr>
            <p:ph idx="12" type="sldNum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 lnSpcReduction="20000"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">
  <p:cSld name="TITLE_AND_BODY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1"/>
          <p:cNvSpPr txBox="1"/>
          <p:nvPr>
            <p:ph type="title"/>
          </p:nvPr>
        </p:nvSpPr>
        <p:spPr>
          <a:xfrm>
            <a:off x="311699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8" name="Google Shape;68;p21"/>
          <p:cNvSpPr txBox="1"/>
          <p:nvPr>
            <p:ph idx="1" type="body"/>
          </p:nvPr>
        </p:nvSpPr>
        <p:spPr>
          <a:xfrm>
            <a:off x="311699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9" name="Google Shape;69;p21"/>
          <p:cNvSpPr txBox="1"/>
          <p:nvPr>
            <p:ph idx="12" type="sldNum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rmAutofit lnSpcReduction="20000"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banzatto/APISecureInsecure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apisecuniversity.com" TargetMode="External"/><Relationship Id="rId4" Type="http://schemas.openxmlformats.org/officeDocument/2006/relationships/hyperlink" Target="http://www.owasp.org" TargetMode="External"/><Relationship Id="rId5" Type="http://schemas.openxmlformats.org/officeDocument/2006/relationships/hyperlink" Target="https://www.zaproxy.org/" TargetMode="External"/><Relationship Id="rId6" Type="http://schemas.openxmlformats.org/officeDocument/2006/relationships/hyperlink" Target="https://www.nist.gov/cybersecurity-and-privacy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forms.gle/kZh7cx4jshrQJi786" TargetMode="External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jpg"/><Relationship Id="rId4" Type="http://schemas.openxmlformats.org/officeDocument/2006/relationships/image" Target="../media/image15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2"/>
          <p:cNvSpPr txBox="1"/>
          <p:nvPr/>
        </p:nvSpPr>
        <p:spPr>
          <a:xfrm>
            <a:off x="4110525" y="126750"/>
            <a:ext cx="48585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32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Hackers não batem na porta - eles entram pela janela que você deixou aberta</a:t>
            </a:r>
            <a:endParaRPr b="1" sz="26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75" name="Google Shape;75;p22" title="DEVPIRA PRET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0700" y="2940213"/>
            <a:ext cx="2203300" cy="220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22" title="FESTIVAL PRET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0537" y="2940213"/>
            <a:ext cx="2203276" cy="220327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2"/>
          <p:cNvSpPr txBox="1"/>
          <p:nvPr/>
        </p:nvSpPr>
        <p:spPr>
          <a:xfrm>
            <a:off x="4110525" y="2401575"/>
            <a:ext cx="46857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26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Alexandre Felipe Banzatto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78" name="Google Shape;78;p22" title="imagem_capa_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425" y="126750"/>
            <a:ext cx="3567775" cy="3567775"/>
          </a:xfrm>
          <a:prstGeom prst="rect">
            <a:avLst/>
          </a:prstGeom>
          <a:noFill/>
          <a:ln>
            <a:noFill/>
          </a:ln>
          <a:effectLst>
            <a:outerShdw blurRad="528638" rotWithShape="0" algn="bl" dir="2700000" dist="123825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" name="Google Shape;146;p31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31"/>
          <p:cNvSpPr txBox="1"/>
          <p:nvPr/>
        </p:nvSpPr>
        <p:spPr>
          <a:xfrm>
            <a:off x="394400" y="750650"/>
            <a:ext cx="8319600" cy="42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Agrupa os 10 riscos mais críticos de API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 versão atual é de 2023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API1:2023 Broken Object Level Authorization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API2:2023 Broken Authentication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API3:2023 Broken Object Property Level Authorization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API4:2023 Unrestricted Resource Consumption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API5:2023 Broken Function Level Authorization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API6:2023 Unrestricted Access to Sensitive Business Flows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API7:2023 Server-Side Request Forgery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API8:2023 Security Misconfiguration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API9:2023 Improper Inventory Management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34327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API10:2023 Unsafe Consumption of APIs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  <p:sp>
        <p:nvSpPr>
          <p:cNvPr id="148" name="Google Shape;148;p31"/>
          <p:cNvSpPr txBox="1"/>
          <p:nvPr/>
        </p:nvSpPr>
        <p:spPr>
          <a:xfrm>
            <a:off x="297675" y="118800"/>
            <a:ext cx="79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OWASP API TOP 10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98029"/>
            <a:ext cx="5771276" cy="20537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p32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32"/>
          <p:cNvSpPr txBox="1"/>
          <p:nvPr/>
        </p:nvSpPr>
        <p:spPr>
          <a:xfrm>
            <a:off x="297675" y="118800"/>
            <a:ext cx="79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Exemplos - </a:t>
            </a:r>
            <a:r>
              <a:rPr lang="pt-BR" sz="1800">
                <a:solidFill>
                  <a:schemeClr val="dk2"/>
                </a:solidFill>
              </a:rPr>
              <a:t>API1_BrokenObjectLevelAuthController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56" name="Google Shape;15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6675" y="2711950"/>
            <a:ext cx="5771276" cy="232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2"/>
          <p:cNvSpPr txBox="1"/>
          <p:nvPr/>
        </p:nvSpPr>
        <p:spPr>
          <a:xfrm>
            <a:off x="1815550" y="663400"/>
            <a:ext cx="6108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2" name="Google Shape;162;p33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33"/>
          <p:cNvSpPr txBox="1"/>
          <p:nvPr/>
        </p:nvSpPr>
        <p:spPr>
          <a:xfrm>
            <a:off x="297675" y="118800"/>
            <a:ext cx="79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Exemplos - </a:t>
            </a:r>
            <a:r>
              <a:rPr lang="pt-BR" sz="1800">
                <a:solidFill>
                  <a:schemeClr val="dk2"/>
                </a:solidFill>
              </a:rPr>
              <a:t>API3_ExcessiveDataExposure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64" name="Google Shape;164;p33"/>
          <p:cNvSpPr txBox="1"/>
          <p:nvPr/>
        </p:nvSpPr>
        <p:spPr>
          <a:xfrm>
            <a:off x="1815550" y="663400"/>
            <a:ext cx="6108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65" name="Google Shape;1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68450"/>
            <a:ext cx="8839198" cy="2424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9925" y="2910377"/>
            <a:ext cx="5614219" cy="216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32900"/>
            <a:ext cx="5478165" cy="2187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2" name="Google Shape;172;p34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34"/>
          <p:cNvSpPr txBox="1"/>
          <p:nvPr/>
        </p:nvSpPr>
        <p:spPr>
          <a:xfrm>
            <a:off x="297675" y="118800"/>
            <a:ext cx="79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Exemplos - </a:t>
            </a:r>
            <a:r>
              <a:rPr lang="pt-BR" sz="1800">
                <a:solidFill>
                  <a:schemeClr val="dk2"/>
                </a:solidFill>
              </a:rPr>
              <a:t>API4_LackOfResourceLimiting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74" name="Google Shape;17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0050" y="2761475"/>
            <a:ext cx="6243526" cy="218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9" name="Google Shape;179;p35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0" name="Google Shape;180;p35"/>
          <p:cNvSpPr txBox="1"/>
          <p:nvPr/>
        </p:nvSpPr>
        <p:spPr>
          <a:xfrm>
            <a:off x="297675" y="118800"/>
            <a:ext cx="79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Exemplos - </a:t>
            </a:r>
            <a:r>
              <a:rPr lang="pt-BR" sz="1800">
                <a:solidFill>
                  <a:schemeClr val="dk2"/>
                </a:solidFill>
              </a:rPr>
              <a:t>API8_Injection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81" name="Google Shape;1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32900"/>
            <a:ext cx="8839202" cy="2814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6" name="Google Shape;186;p36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36"/>
          <p:cNvSpPr txBox="1"/>
          <p:nvPr/>
        </p:nvSpPr>
        <p:spPr>
          <a:xfrm>
            <a:off x="297675" y="118800"/>
            <a:ext cx="79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GitHub</a:t>
            </a: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 -Exemplos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188" name="Google Shape;188;p36"/>
          <p:cNvSpPr txBox="1"/>
          <p:nvPr/>
        </p:nvSpPr>
        <p:spPr>
          <a:xfrm>
            <a:off x="373250" y="905550"/>
            <a:ext cx="7720500" cy="36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u="sng">
                <a:solidFill>
                  <a:schemeClr val="hlink"/>
                </a:solidFill>
                <a:hlinkClick r:id="rId3"/>
              </a:rPr>
              <a:t>https://github.com/banzatto/APISecureInsecure</a:t>
            </a:r>
            <a:endParaRPr sz="2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3" name="Google Shape;193;p37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37"/>
          <p:cNvSpPr txBox="1"/>
          <p:nvPr/>
        </p:nvSpPr>
        <p:spPr>
          <a:xfrm>
            <a:off x="417525" y="750650"/>
            <a:ext cx="8319600" cy="42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APISecUniversity - </a:t>
            </a:r>
            <a:r>
              <a:rPr lang="pt-BR" sz="1800" u="sng">
                <a:solidFill>
                  <a:schemeClr val="hlink"/>
                </a:solidFill>
                <a:latin typeface="Inter Tight Medium"/>
                <a:ea typeface="Inter Tight Medium"/>
                <a:cs typeface="Inter Tight Medium"/>
                <a:sym typeface="Inter Tight Medium"/>
                <a:hlinkClick r:id="rId3"/>
              </a:rPr>
              <a:t>www.apisecuniversity.com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OWASP - </a:t>
            </a:r>
            <a:r>
              <a:rPr lang="pt-BR" sz="1800" u="sng">
                <a:solidFill>
                  <a:schemeClr val="hlink"/>
                </a:solidFill>
                <a:latin typeface="Inter Tight Medium"/>
                <a:ea typeface="Inter Tight Medium"/>
                <a:cs typeface="Inter Tight Medium"/>
                <a:sym typeface="Inter Tight Medium"/>
                <a:hlinkClick r:id="rId4"/>
              </a:rPr>
              <a:t>www.owasp.org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ZAP (Zed Attack Proxy) - </a:t>
            </a:r>
            <a:r>
              <a:rPr lang="pt-BR" sz="1800" u="sng">
                <a:solidFill>
                  <a:schemeClr val="hlink"/>
                </a:solidFill>
                <a:latin typeface="Inter Tight Medium"/>
                <a:ea typeface="Inter Tight Medium"/>
                <a:cs typeface="Inter Tight Medium"/>
                <a:sym typeface="Inter Tight Medium"/>
                <a:hlinkClick r:id="rId5"/>
              </a:rPr>
              <a:t>https://www.zaproxy.org/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Nist - </a:t>
            </a:r>
            <a:r>
              <a:rPr lang="pt-BR" sz="1800" u="sng">
                <a:solidFill>
                  <a:schemeClr val="hlink"/>
                </a:solidFill>
                <a:latin typeface="Inter Tight Medium"/>
                <a:ea typeface="Inter Tight Medium"/>
                <a:cs typeface="Inter Tight Medium"/>
                <a:sym typeface="Inter Tight Medium"/>
                <a:hlinkClick r:id="rId6"/>
              </a:rPr>
              <a:t>https://www.nist.gov/cybersecurity-and-privacy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  <p:sp>
        <p:nvSpPr>
          <p:cNvPr id="195" name="Google Shape;195;p37"/>
          <p:cNvSpPr txBox="1"/>
          <p:nvPr/>
        </p:nvSpPr>
        <p:spPr>
          <a:xfrm>
            <a:off x="297675" y="118800"/>
            <a:ext cx="79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Referências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0" name="Google Shape;200;p38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1" name="Google Shape;201;p38"/>
          <p:cNvSpPr txBox="1"/>
          <p:nvPr/>
        </p:nvSpPr>
        <p:spPr>
          <a:xfrm>
            <a:off x="352050" y="4492475"/>
            <a:ext cx="843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u="sng">
                <a:solidFill>
                  <a:schemeClr val="hlink"/>
                </a:solidFill>
                <a:latin typeface="Inter Tight Medium"/>
                <a:ea typeface="Inter Tight Medium"/>
                <a:cs typeface="Inter Tight Medium"/>
                <a:sym typeface="Inter Tight Medium"/>
                <a:hlinkClick r:id="rId3"/>
              </a:rPr>
              <a:t>https://forms.gle/kZh7cx4jshrQJi786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  <p:sp>
        <p:nvSpPr>
          <p:cNvPr id="202" name="Google Shape;202;p38"/>
          <p:cNvSpPr txBox="1"/>
          <p:nvPr/>
        </p:nvSpPr>
        <p:spPr>
          <a:xfrm>
            <a:off x="297675" y="118800"/>
            <a:ext cx="29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Avaliação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3" name="Google Shape;20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4114" y="738223"/>
            <a:ext cx="3635771" cy="363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F4F4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9"/>
          <p:cNvSpPr txBox="1"/>
          <p:nvPr/>
        </p:nvSpPr>
        <p:spPr>
          <a:xfrm>
            <a:off x="513450" y="1083125"/>
            <a:ext cx="8439900" cy="10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36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Obrigado!</a:t>
            </a:r>
            <a:endParaRPr b="1" sz="36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lang="pt-BR" sz="30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Dúvidas</a:t>
            </a:r>
            <a:endParaRPr b="1" sz="3600"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09" name="Google Shape;20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2287" y="4349335"/>
            <a:ext cx="470107" cy="47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4917" y="3704525"/>
            <a:ext cx="644825" cy="64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9"/>
          <p:cNvSpPr txBox="1"/>
          <p:nvPr/>
        </p:nvSpPr>
        <p:spPr>
          <a:xfrm>
            <a:off x="4966775" y="3922319"/>
            <a:ext cx="40020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18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https://github.com/banzatto</a:t>
            </a:r>
            <a:endParaRPr b="1" sz="18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212" name="Google Shape;212;p39"/>
          <p:cNvSpPr txBox="1"/>
          <p:nvPr/>
        </p:nvSpPr>
        <p:spPr>
          <a:xfrm>
            <a:off x="4966775" y="4503716"/>
            <a:ext cx="40020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18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https://linkedin.com/in/banzatto</a:t>
            </a:r>
            <a:endParaRPr b="1" sz="16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213" name="Google Shape;213;p39" title="imagem_capa_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2277" y="177475"/>
            <a:ext cx="4626501" cy="3084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/>
          <p:nvPr/>
        </p:nvSpPr>
        <p:spPr>
          <a:xfrm>
            <a:off x="431600" y="3399113"/>
            <a:ext cx="25245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2600">
                <a:latin typeface="Inter Tight"/>
                <a:ea typeface="Inter Tight"/>
                <a:cs typeface="Inter Tight"/>
                <a:sym typeface="Inter Tight"/>
              </a:rPr>
              <a:t>Alexandre Felipe Banzatto</a:t>
            </a:r>
            <a:endParaRPr b="1" sz="2600"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84" name="Google Shape;84;p23"/>
          <p:cNvSpPr txBox="1"/>
          <p:nvPr/>
        </p:nvSpPr>
        <p:spPr>
          <a:xfrm>
            <a:off x="4342275" y="744600"/>
            <a:ext cx="46266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13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Analista de Segurança da Informação</a:t>
            </a:r>
            <a:endParaRPr b="1" sz="13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85" name="Google Shape;85;p23"/>
          <p:cNvSpPr txBox="1"/>
          <p:nvPr/>
        </p:nvSpPr>
        <p:spPr>
          <a:xfrm>
            <a:off x="4342325" y="968600"/>
            <a:ext cx="46266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1500">
                <a:solidFill>
                  <a:schemeClr val="dk2"/>
                </a:solidFill>
                <a:latin typeface="Inter Tight"/>
                <a:ea typeface="Inter Tight"/>
                <a:cs typeface="Inter Tight"/>
                <a:sym typeface="Inter Tight"/>
              </a:rPr>
              <a:t>raízen</a:t>
            </a:r>
            <a:endParaRPr b="1" sz="1500">
              <a:solidFill>
                <a:schemeClr val="dk2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86" name="Google Shape;86;p23" title="minha_foto.jpg"/>
          <p:cNvPicPr preferRelativeResize="0"/>
          <p:nvPr/>
        </p:nvPicPr>
        <p:blipFill rotWithShape="1">
          <a:blip r:embed="rId3">
            <a:alphaModFix/>
          </a:blip>
          <a:srcRect b="12568" l="0" r="0" t="12575"/>
          <a:stretch/>
        </p:blipFill>
        <p:spPr>
          <a:xfrm>
            <a:off x="697425" y="1194150"/>
            <a:ext cx="1992850" cy="1992852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2700000" dist="219075">
              <a:srgbClr val="000000">
                <a:alpha val="15000"/>
              </a:srgbClr>
            </a:outerShdw>
          </a:effectLst>
        </p:spPr>
      </p:pic>
      <p:pic>
        <p:nvPicPr>
          <p:cNvPr id="87" name="Google Shape;8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2287" y="4349335"/>
            <a:ext cx="470107" cy="47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4917" y="3704525"/>
            <a:ext cx="644825" cy="6448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3"/>
          <p:cNvSpPr txBox="1"/>
          <p:nvPr/>
        </p:nvSpPr>
        <p:spPr>
          <a:xfrm>
            <a:off x="4966775" y="3922319"/>
            <a:ext cx="40020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18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https://github.com/banzatto</a:t>
            </a:r>
            <a:endParaRPr b="1" sz="18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  <p:sp>
        <p:nvSpPr>
          <p:cNvPr id="90" name="Google Shape;90;p23"/>
          <p:cNvSpPr txBox="1"/>
          <p:nvPr/>
        </p:nvSpPr>
        <p:spPr>
          <a:xfrm>
            <a:off x="4253800" y="1419925"/>
            <a:ext cx="48420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Apaixonado por tecnologia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Desenvolvedor desde sempre (web, mobile, desktop) 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Professor de tecnologia por + 10 anos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Atualmente ajudando a melhorar a segurança de aplicações e infraestrutura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Pentester em formação</a:t>
            </a:r>
            <a:endParaRPr/>
          </a:p>
        </p:txBody>
      </p:sp>
      <p:sp>
        <p:nvSpPr>
          <p:cNvPr id="91" name="Google Shape;91;p23"/>
          <p:cNvSpPr txBox="1"/>
          <p:nvPr/>
        </p:nvSpPr>
        <p:spPr>
          <a:xfrm>
            <a:off x="4966775" y="4503716"/>
            <a:ext cx="4002000" cy="3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1E3B"/>
              </a:buClr>
              <a:buSzPts val="1800"/>
              <a:buFont typeface="Raleway"/>
              <a:buNone/>
            </a:pPr>
            <a:r>
              <a:rPr b="1" lang="pt-BR" sz="1800">
                <a:solidFill>
                  <a:schemeClr val="dk1"/>
                </a:solidFill>
                <a:latin typeface="Inter Tight"/>
                <a:ea typeface="Inter Tight"/>
                <a:cs typeface="Inter Tight"/>
                <a:sym typeface="Inter Tight"/>
              </a:rPr>
              <a:t>https://linkedin.com/in/banzatto</a:t>
            </a:r>
            <a:endParaRPr b="1" sz="1600">
              <a:solidFill>
                <a:schemeClr val="dk1"/>
              </a:solidFill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" name="Google Shape;96;p24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24"/>
          <p:cNvSpPr txBox="1"/>
          <p:nvPr/>
        </p:nvSpPr>
        <p:spPr>
          <a:xfrm>
            <a:off x="394400" y="750650"/>
            <a:ext cx="83196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 Tight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Contextualização sobre segurança da informação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Segurança em camadas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Autenticação e Autorização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CVE / CWE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rPr>
              <a:t>SAST /  DAST / SCA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OWASP  - Top 10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Exemplos com base no OWASP Top 10 e OWASP API Top 10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Referências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  <p:sp>
        <p:nvSpPr>
          <p:cNvPr id="98" name="Google Shape;98;p24"/>
          <p:cNvSpPr txBox="1"/>
          <p:nvPr/>
        </p:nvSpPr>
        <p:spPr>
          <a:xfrm>
            <a:off x="297675" y="118800"/>
            <a:ext cx="29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Objetivos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25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4" name="Google Shape;104;p25"/>
          <p:cNvSpPr txBox="1"/>
          <p:nvPr/>
        </p:nvSpPr>
        <p:spPr>
          <a:xfrm>
            <a:off x="297675" y="118800"/>
            <a:ext cx="463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Segurança em camadas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05" name="Google Shape;105;p25" title="camadas_seg_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7975" y="663402"/>
            <a:ext cx="4028050" cy="441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0" name="Google Shape;110;p26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26"/>
          <p:cNvSpPr txBox="1"/>
          <p:nvPr/>
        </p:nvSpPr>
        <p:spPr>
          <a:xfrm>
            <a:off x="394400" y="750650"/>
            <a:ext cx="83196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 Tight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Autenticação 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Determina se você é quem diz ser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Normalmente envolve o fornecimento de credenciais (usuário e senha)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Autorização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Determina o que você pode fazer dentro do sistema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Envolve políticas e permissões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  <p:sp>
        <p:nvSpPr>
          <p:cNvPr id="112" name="Google Shape;112;p26"/>
          <p:cNvSpPr txBox="1"/>
          <p:nvPr/>
        </p:nvSpPr>
        <p:spPr>
          <a:xfrm>
            <a:off x="297675" y="118800"/>
            <a:ext cx="463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Autenticação x Autorização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27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27"/>
          <p:cNvSpPr txBox="1"/>
          <p:nvPr/>
        </p:nvSpPr>
        <p:spPr>
          <a:xfrm>
            <a:off x="394400" y="750650"/>
            <a:ext cx="8319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 Tight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CVE (Common Vulnerabilities and Exposures)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Catálogo de vulnerabilidades conhecidas para um determinado produto 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CWE (Common Weakness Enumeration)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Lista de fraquezas de softwares e hardware que podem ser exploradas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  <p:sp>
        <p:nvSpPr>
          <p:cNvPr id="119" name="Google Shape;119;p27"/>
          <p:cNvSpPr txBox="1"/>
          <p:nvPr/>
        </p:nvSpPr>
        <p:spPr>
          <a:xfrm>
            <a:off x="297675" y="118800"/>
            <a:ext cx="29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CVE / CWE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4" name="Google Shape;124;p28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28"/>
          <p:cNvSpPr txBox="1"/>
          <p:nvPr/>
        </p:nvSpPr>
        <p:spPr>
          <a:xfrm>
            <a:off x="394400" y="750650"/>
            <a:ext cx="8319600" cy="42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 Tight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SAST (Static Application Security Testing)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Analisa o código fonte da aplicação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Checkmarx, Veracode, DataDog, Github Advanced Security, Orca …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DAST (</a:t>
            </a: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Dynamic</a:t>
            </a: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 Application Security Testing)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Analisa a aplicação em funcionamento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Veracode, ZAP, Checkmarx…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Tight Medium"/>
              <a:buChar char="●"/>
            </a:pPr>
            <a:r>
              <a:rPr lang="pt-BR" sz="18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rPr>
              <a:t>SCA (Software Composition Analysis)</a:t>
            </a:r>
            <a:endParaRPr sz="1800">
              <a:solidFill>
                <a:schemeClr val="dk1"/>
              </a:solidFill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Tight Medium"/>
              <a:buChar char="○"/>
            </a:pPr>
            <a:r>
              <a:rPr lang="pt-BR" sz="18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rPr>
              <a:t>Analisa bibliotecas / pacotes, dependências das aplicações</a:t>
            </a:r>
            <a:endParaRPr sz="1800">
              <a:solidFill>
                <a:schemeClr val="dk1"/>
              </a:solidFill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 Tight Medium"/>
              <a:buChar char="○"/>
            </a:pPr>
            <a:r>
              <a:rPr lang="pt-BR" sz="1800">
                <a:solidFill>
                  <a:schemeClr val="dk1"/>
                </a:solidFill>
                <a:latin typeface="Inter Tight Medium"/>
                <a:ea typeface="Inter Tight Medium"/>
                <a:cs typeface="Inter Tight Medium"/>
                <a:sym typeface="Inter Tight Medium"/>
              </a:rPr>
              <a:t>GHAS, Orca, Black Duck…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  <p:sp>
        <p:nvSpPr>
          <p:cNvPr id="126" name="Google Shape;126;p28"/>
          <p:cNvSpPr txBox="1"/>
          <p:nvPr/>
        </p:nvSpPr>
        <p:spPr>
          <a:xfrm>
            <a:off x="297675" y="118800"/>
            <a:ext cx="29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SAST / SCA / DAST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29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29"/>
          <p:cNvSpPr txBox="1"/>
          <p:nvPr/>
        </p:nvSpPr>
        <p:spPr>
          <a:xfrm>
            <a:off x="394400" y="750650"/>
            <a:ext cx="8319600" cy="4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nter Tight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Open Worldwide Application Security Project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Fundação sem fins lucrativos fundada em 2001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Objetivo de promover o software seguro por meio de educação, ferramentas e colaboração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Projetos da OWASP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OWASP TOP 10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OWASP API TOP 10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OWASP Juice Shop 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OWASP Mobile Application Security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○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OWASP Gen AI Security Project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  <p:sp>
        <p:nvSpPr>
          <p:cNvPr id="133" name="Google Shape;133;p29"/>
          <p:cNvSpPr txBox="1"/>
          <p:nvPr/>
        </p:nvSpPr>
        <p:spPr>
          <a:xfrm>
            <a:off x="297675" y="118800"/>
            <a:ext cx="299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OWASP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" name="Google Shape;138;p30"/>
          <p:cNvCxnSpPr/>
          <p:nvPr/>
        </p:nvCxnSpPr>
        <p:spPr>
          <a:xfrm>
            <a:off x="352050" y="621950"/>
            <a:ext cx="8439900" cy="0"/>
          </a:xfrm>
          <a:prstGeom prst="straightConnector1">
            <a:avLst/>
          </a:prstGeom>
          <a:noFill/>
          <a:ln cap="flat" cmpd="sng" w="9525">
            <a:solidFill>
              <a:srgbClr val="FF62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30"/>
          <p:cNvSpPr txBox="1"/>
          <p:nvPr/>
        </p:nvSpPr>
        <p:spPr>
          <a:xfrm>
            <a:off x="394400" y="750650"/>
            <a:ext cx="8319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Relatório sobre os 10 riscos críticos mais encontrados em aplicações web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A versão atual é de 2021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Inter Tight Medium"/>
              <a:buChar char="●"/>
            </a:pPr>
            <a:r>
              <a:rPr lang="pt-BR" sz="1800">
                <a:latin typeface="Inter Tight Medium"/>
                <a:ea typeface="Inter Tight Medium"/>
                <a:cs typeface="Inter Tight Medium"/>
                <a:sym typeface="Inter Tight Medium"/>
              </a:rPr>
              <a:t>Release Candidate 2025 anunciada 6/11/2025</a:t>
            </a:r>
            <a:endParaRPr sz="1800">
              <a:latin typeface="Inter Tight Medium"/>
              <a:ea typeface="Inter Tight Medium"/>
              <a:cs typeface="Inter Tight Medium"/>
              <a:sym typeface="Inter Tight Medium"/>
            </a:endParaRPr>
          </a:p>
        </p:txBody>
      </p:sp>
      <p:sp>
        <p:nvSpPr>
          <p:cNvPr id="140" name="Google Shape;140;p30"/>
          <p:cNvSpPr txBox="1"/>
          <p:nvPr/>
        </p:nvSpPr>
        <p:spPr>
          <a:xfrm>
            <a:off x="297675" y="118800"/>
            <a:ext cx="795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lang="pt-BR" sz="1800">
                <a:solidFill>
                  <a:srgbClr val="F25B15"/>
                </a:solidFill>
                <a:latin typeface="Inter Tight"/>
                <a:ea typeface="Inter Tight"/>
                <a:cs typeface="Inter Tight"/>
                <a:sym typeface="Inter Tight"/>
              </a:rPr>
              <a:t>OWASP TOP 10</a:t>
            </a:r>
            <a:endParaRPr b="1" sz="1800">
              <a:solidFill>
                <a:srgbClr val="FFFFFF"/>
              </a:solidFill>
              <a:highlight>
                <a:srgbClr val="0097A7"/>
              </a:highlight>
              <a:latin typeface="Inter Tight"/>
              <a:ea typeface="Inter Tight"/>
              <a:cs typeface="Inter Tight"/>
              <a:sym typeface="Inter Tight"/>
            </a:endParaRPr>
          </a:p>
        </p:txBody>
      </p:sp>
      <p:pic>
        <p:nvPicPr>
          <p:cNvPr id="141" name="Google Shape;14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451" y="2475525"/>
            <a:ext cx="8389748" cy="232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